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19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73" r:id="rId3"/>
    <p:sldId id="274" r:id="rId4"/>
    <p:sldId id="271" r:id="rId5"/>
    <p:sldId id="272" r:id="rId6"/>
    <p:sldId id="270" r:id="rId7"/>
    <p:sldId id="275" r:id="rId8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03275" y="393700"/>
            <a:ext cx="7537449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3159759"/>
            <a:ext cx="8065134" cy="30264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" y="0"/>
            <a:ext cx="9144000" cy="1143000"/>
          </a:xfrm>
          <a:prstGeom prst="rect">
            <a:avLst/>
          </a:prstGeom>
          <a:solidFill>
            <a:srgbClr val="CCFFCC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object 2"/>
          <p:cNvSpPr txBox="1"/>
          <p:nvPr/>
        </p:nvSpPr>
        <p:spPr>
          <a:xfrm>
            <a:off x="2141218" y="152400"/>
            <a:ext cx="6850381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600" spc="-20" dirty="0" err="1">
                <a:solidFill>
                  <a:srgbClr val="0070C0"/>
                </a:solidFill>
                <a:latin typeface="Times New Roman"/>
                <a:cs typeface="Times New Roman"/>
              </a:rPr>
              <a:t>Государственное</a:t>
            </a:r>
            <a:r>
              <a:rPr sz="1600" spc="-5" dirty="0">
                <a:solidFill>
                  <a:srgbClr val="0070C0"/>
                </a:solidFill>
                <a:latin typeface="Times New Roman"/>
                <a:cs typeface="Times New Roman"/>
              </a:rPr>
              <a:t> </a:t>
            </a:r>
            <a:r>
              <a:rPr lang="ru-RU" sz="1600" spc="-5" dirty="0" smtClean="0">
                <a:solidFill>
                  <a:srgbClr val="0070C0"/>
                </a:solidFill>
                <a:latin typeface="Times New Roman"/>
                <a:cs typeface="Times New Roman"/>
              </a:rPr>
              <a:t>бюджетное общеобразовательное учреждение</a:t>
            </a: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ru-RU" sz="1600" spc="-5" dirty="0" smtClean="0">
                <a:solidFill>
                  <a:srgbClr val="0070C0"/>
                </a:solidFill>
                <a:latin typeface="Times New Roman"/>
                <a:cs typeface="Times New Roman"/>
              </a:rPr>
              <a:t>«Специальная (коррекционная) общеобразовательная школа-интернат </a:t>
            </a:r>
            <a:r>
              <a:rPr lang="en-US" sz="1600" spc="-5" dirty="0" smtClean="0">
                <a:solidFill>
                  <a:srgbClr val="0070C0"/>
                </a:solidFill>
                <a:latin typeface="Times New Roman"/>
                <a:cs typeface="Times New Roman"/>
              </a:rPr>
              <a:t>V </a:t>
            </a:r>
            <a:r>
              <a:rPr lang="ru-RU" sz="1600" spc="-5" dirty="0" smtClean="0">
                <a:solidFill>
                  <a:srgbClr val="0070C0"/>
                </a:solidFill>
                <a:latin typeface="Times New Roman"/>
                <a:cs typeface="Times New Roman"/>
              </a:rPr>
              <a:t>вида» г. Улан-Удэ</a:t>
            </a:r>
            <a:endParaRPr sz="1600" dirty="0">
              <a:solidFill>
                <a:srgbClr val="0070C0"/>
              </a:solidFill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200400" y="2100404"/>
            <a:ext cx="5638800" cy="10105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2099310" algn="l"/>
                <a:tab pos="6195695" algn="l"/>
              </a:tabLst>
            </a:pPr>
            <a:r>
              <a:rPr lang="ru-RU" sz="3200" b="1" spc="-10" dirty="0" smtClean="0">
                <a:solidFill>
                  <a:srgbClr val="002060"/>
                </a:solidFill>
                <a:latin typeface="Monotype Corsiva" panose="03010101010201010101" pitchFamily="66" charset="0"/>
                <a:cs typeface="Calibri"/>
              </a:rPr>
              <a:t>«Деятельность сетевой площадки 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2099310" algn="l"/>
                <a:tab pos="6195695" algn="l"/>
              </a:tabLst>
            </a:pPr>
            <a:r>
              <a:rPr lang="ru-RU" sz="3200" b="1" spc="-10" dirty="0" smtClean="0">
                <a:solidFill>
                  <a:srgbClr val="002060"/>
                </a:solidFill>
                <a:latin typeface="Monotype Corsiva" panose="03010101010201010101" pitchFamily="66" charset="0"/>
                <a:cs typeface="Calibri"/>
              </a:rPr>
              <a:t>на базе ГБОУ «С(К)ОШИ </a:t>
            </a:r>
            <a:r>
              <a:rPr lang="en-US" sz="3200" b="1" spc="-10" dirty="0" smtClean="0">
                <a:solidFill>
                  <a:srgbClr val="002060"/>
                </a:solidFill>
                <a:latin typeface="Monotype Corsiva" panose="03010101010201010101" pitchFamily="66" charset="0"/>
                <a:cs typeface="Calibri"/>
              </a:rPr>
              <a:t>V </a:t>
            </a:r>
            <a:r>
              <a:rPr lang="ru-RU" sz="3200" b="1" spc="-10" dirty="0" smtClean="0">
                <a:solidFill>
                  <a:srgbClr val="002060"/>
                </a:solidFill>
                <a:latin typeface="Monotype Corsiva" panose="03010101010201010101" pitchFamily="66" charset="0"/>
                <a:cs typeface="Calibri"/>
              </a:rPr>
              <a:t>вида»</a:t>
            </a:r>
            <a:endParaRPr sz="3200" dirty="0">
              <a:solidFill>
                <a:srgbClr val="002060"/>
              </a:solidFill>
              <a:latin typeface="Monotype Corsiva" panose="03010101010201010101" pitchFamily="66" charset="0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62400" y="4495800"/>
            <a:ext cx="4419600" cy="11924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lvl="0" algn="ctr"/>
            <a:r>
              <a:rPr lang="ru-RU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Загвозкина Людмила Петровна </a:t>
            </a:r>
            <a:r>
              <a:rPr lang="ru-RU" b="1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, директор</a:t>
            </a:r>
            <a:r>
              <a:rPr lang="ru-RU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, Отличник народного образования РФ, Заслуженный учитель Республики Бурятия</a:t>
            </a:r>
          </a:p>
          <a:p>
            <a:pPr marL="12700" marR="69850" indent="2566670" algn="r">
              <a:lnSpc>
                <a:spcPct val="121000"/>
              </a:lnSpc>
              <a:spcBef>
                <a:spcPts val="105"/>
              </a:spcBef>
            </a:pPr>
            <a:endParaRPr dirty="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222"/>
            <a:ext cx="2667000" cy="1981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457200" y="2743200"/>
            <a:ext cx="2497480" cy="3010369"/>
          </a:xfrm>
          <a:prstGeom prst="rect">
            <a:avLst/>
          </a:prstGeom>
          <a:ln w="228600" cap="sq" cmpd="thickThin">
            <a:solidFill>
              <a:schemeClr val="accent3">
                <a:lumMod val="60000"/>
                <a:lumOff val="4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1828800"/>
            <a:ext cx="8382000" cy="3556808"/>
          </a:xfrm>
        </p:spPr>
        <p:txBody>
          <a:bodyPr/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ru-RU" sz="1600" u="sng" dirty="0" smtClean="0">
                <a:solidFill>
                  <a:srgbClr val="002060"/>
                </a:solidFill>
                <a:latin typeface="Garamond" panose="02020404030301010803" pitchFamily="18" charset="0"/>
              </a:rPr>
              <a:t>Цель деятельности сетевой площадки: </a:t>
            </a:r>
            <a:r>
              <a:rPr lang="ru-RU" sz="1600" dirty="0" smtClean="0">
                <a:solidFill>
                  <a:srgbClr val="00206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0" dirty="0" smtClean="0">
                <a:solidFill>
                  <a:srgbClr val="00206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</a:t>
            </a:r>
            <a:r>
              <a:rPr lang="ru-RU" sz="1600" b="0" dirty="0">
                <a:solidFill>
                  <a:srgbClr val="00206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инновационной и методической работы по организации сопровождения инклюзивного образования детей с </a:t>
            </a:r>
            <a:r>
              <a:rPr lang="ru-RU" sz="1600" b="0" dirty="0" smtClean="0">
                <a:solidFill>
                  <a:srgbClr val="00206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особыми образовательными потребностями.</a:t>
            </a:r>
            <a:r>
              <a:rPr lang="ru-RU" sz="1600" dirty="0" smtClean="0">
                <a:solidFill>
                  <a:srgbClr val="00206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rgbClr val="00206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rgbClr val="00206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00206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u="sng" dirty="0" smtClean="0">
                <a:solidFill>
                  <a:srgbClr val="00206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</a:t>
            </a:r>
            <a:r>
              <a:rPr lang="ru-RU" sz="1600" dirty="0" smtClean="0">
                <a:solidFill>
                  <a:srgbClr val="00206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rgbClr val="00206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0" dirty="0" smtClean="0">
                <a:solidFill>
                  <a:srgbClr val="00206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построение системы взаимодействия с образовательными организациями;</a:t>
            </a:r>
            <a:br>
              <a:rPr lang="ru-RU" sz="1600" b="0" dirty="0" smtClean="0">
                <a:solidFill>
                  <a:srgbClr val="00206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0" dirty="0" smtClean="0">
                <a:solidFill>
                  <a:srgbClr val="00206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участие, либо содействие в апробации и разработке, внедрении новых элементов содержания образования и систем воспитания, новых образовательных технологий, форм, методов и средств обучения детей с ограниченными возможностями здоровья в образовательных организациях;</a:t>
            </a:r>
            <a:br>
              <a:rPr lang="ru-RU" sz="1600" b="0" dirty="0" smtClean="0">
                <a:solidFill>
                  <a:srgbClr val="00206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0" dirty="0">
                <a:solidFill>
                  <a:srgbClr val="00206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координация сетевого взаимодействия образовательных организаций, направленного на их взаимную методическую поддержку в вопросах обучения, воспитания, коррекции развития и поведения обучающихся с ограниченными возможностями здоровья.</a:t>
            </a:r>
            <a:r>
              <a:rPr lang="ru-RU" sz="1600" dirty="0">
                <a:solidFill>
                  <a:srgbClr val="00206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00206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solidFill>
                <a:srgbClr val="002060"/>
              </a:solidFill>
              <a:latin typeface="Garamond" panose="02020404030301010803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286000" y="393700"/>
            <a:ext cx="6054724" cy="6740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FF0000"/>
                </a:solidFill>
                <a:latin typeface="Calibri"/>
                <a:ea typeface="+mj-ea"/>
                <a:cs typeface="Calibri"/>
              </a:defRPr>
            </a:lvl1pPr>
          </a:lstStyle>
          <a:p>
            <a:pPr indent="450215" algn="ctr">
              <a:lnSpc>
                <a:spcPct val="107000"/>
              </a:lnSpc>
              <a:spcAft>
                <a:spcPts val="800"/>
              </a:spcAft>
            </a:pPr>
            <a:r>
              <a:rPr lang="ru-RU" sz="1800" kern="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kern="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val="404175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393700"/>
            <a:ext cx="6054724" cy="1053815"/>
          </a:xfrm>
        </p:spPr>
        <p:txBody>
          <a:bodyPr/>
          <a:lstStyle/>
          <a:p>
            <a:pPr indent="450215" algn="ctr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направления </a:t>
            </a:r>
            <a:r>
              <a:rPr lang="ru-RU" sz="20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деятельности </a:t>
            </a:r>
            <a:r>
              <a:rPr lang="ru-RU" sz="2000" dirty="0" smtClean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сетевой площадки:</a:t>
            </a:r>
            <a:r>
              <a:rPr lang="ru-RU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3400" y="1905000"/>
            <a:ext cx="8227060" cy="3416320"/>
          </a:xfrm>
        </p:spPr>
        <p:txBody>
          <a:bodyPr/>
          <a:lstStyle/>
          <a:p>
            <a:pPr indent="271463" algn="just">
              <a:buFontTx/>
              <a:buChar char="-"/>
            </a:pPr>
            <a:r>
              <a:rPr lang="ru-RU" sz="1600" dirty="0" smtClean="0">
                <a:solidFill>
                  <a:srgbClr val="00206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оказание </a:t>
            </a:r>
            <a:r>
              <a:rPr lang="ru-RU" sz="1600" dirty="0">
                <a:solidFill>
                  <a:srgbClr val="00206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методической и консультативной помощи педагогам общеобразовательных </a:t>
            </a:r>
            <a:r>
              <a:rPr lang="ru-RU" sz="1600" dirty="0" smtClean="0">
                <a:solidFill>
                  <a:srgbClr val="00206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организаций;</a:t>
            </a:r>
          </a:p>
          <a:p>
            <a:pPr indent="271463" algn="just">
              <a:buFontTx/>
              <a:buChar char="-"/>
            </a:pPr>
            <a:r>
              <a:rPr lang="ru-RU" sz="1600" dirty="0" smtClean="0">
                <a:solidFill>
                  <a:srgbClr val="00206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внедрение </a:t>
            </a:r>
            <a:r>
              <a:rPr lang="ru-RU" sz="1600" dirty="0">
                <a:solidFill>
                  <a:srgbClr val="00206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новых элементов системы воспитания детей с особыми образовательными </a:t>
            </a:r>
            <a:r>
              <a:rPr lang="ru-RU" sz="1600" dirty="0" smtClean="0">
                <a:solidFill>
                  <a:srgbClr val="00206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потребностями;</a:t>
            </a:r>
          </a:p>
          <a:p>
            <a:pPr indent="271463" algn="just">
              <a:buFontTx/>
              <a:buChar char="-"/>
            </a:pPr>
            <a:r>
              <a:rPr lang="ru-RU" sz="1600" dirty="0" smtClean="0">
                <a:solidFill>
                  <a:srgbClr val="00206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содействие </a:t>
            </a:r>
            <a:r>
              <a:rPr lang="ru-RU" sz="1600" dirty="0">
                <a:solidFill>
                  <a:srgbClr val="00206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общеобразовательным организациям в разработке адаптированных образовательных программ и индивидуальных образовательных планов обучающихся с ограниченными возможностями </a:t>
            </a:r>
            <a:r>
              <a:rPr lang="ru-RU" sz="1600" dirty="0" smtClean="0">
                <a:solidFill>
                  <a:srgbClr val="00206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здоровья;</a:t>
            </a:r>
          </a:p>
          <a:p>
            <a:pPr indent="271463" algn="just">
              <a:buFontTx/>
              <a:buChar char="-"/>
            </a:pPr>
            <a:r>
              <a:rPr lang="ru-RU" sz="1600" dirty="0" smtClean="0">
                <a:solidFill>
                  <a:srgbClr val="00206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 на базе школы практико-ориентированных семинаров для педагогических работников общеобразовательных </a:t>
            </a:r>
            <a:r>
              <a:rPr lang="ru-RU" sz="1600" dirty="0" smtClean="0">
                <a:solidFill>
                  <a:srgbClr val="00206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организаций;</a:t>
            </a:r>
          </a:p>
          <a:p>
            <a:pPr indent="271463" algn="just">
              <a:buFontTx/>
              <a:buChar char="-"/>
            </a:pPr>
            <a:r>
              <a:rPr lang="ru-RU" sz="1600" dirty="0" smtClean="0">
                <a:solidFill>
                  <a:srgbClr val="002060"/>
                </a:solidFill>
                <a:latin typeface="Garamond" panose="02020404030301010803" pitchFamily="18" charset="0"/>
              </a:rPr>
              <a:t>организация </a:t>
            </a:r>
            <a:r>
              <a:rPr lang="ru-RU" sz="1600" dirty="0">
                <a:solidFill>
                  <a:srgbClr val="002060"/>
                </a:solidFill>
                <a:latin typeface="Garamond" panose="02020404030301010803" pitchFamily="18" charset="0"/>
              </a:rPr>
              <a:t>психолого-педагогического сопровождения родителей детей с особыми образовательными </a:t>
            </a:r>
            <a:r>
              <a:rPr lang="ru-RU" sz="1600" dirty="0" smtClean="0">
                <a:solidFill>
                  <a:srgbClr val="002060"/>
                </a:solidFill>
                <a:latin typeface="Garamond" panose="02020404030301010803" pitchFamily="18" charset="0"/>
              </a:rPr>
              <a:t>потребностями; </a:t>
            </a:r>
          </a:p>
          <a:p>
            <a:pPr indent="271463" algn="just">
              <a:buFontTx/>
              <a:buChar char="-"/>
            </a:pPr>
            <a:r>
              <a:rPr lang="ru-RU" sz="1600" dirty="0">
                <a:solidFill>
                  <a:srgbClr val="002060"/>
                </a:solidFill>
                <a:latin typeface="Garamond" panose="02020404030301010803" pitchFamily="18" charset="0"/>
              </a:rPr>
              <a:t>о</a:t>
            </a:r>
            <a:r>
              <a:rPr lang="ru-RU" sz="1600" dirty="0" smtClean="0">
                <a:solidFill>
                  <a:srgbClr val="002060"/>
                </a:solidFill>
                <a:latin typeface="Garamond" panose="02020404030301010803" pitchFamily="18" charset="0"/>
              </a:rPr>
              <a:t>рганизация учебной практики студентов </a:t>
            </a:r>
            <a:r>
              <a:rPr lang="ru-RU" sz="1600" dirty="0">
                <a:solidFill>
                  <a:srgbClr val="002060"/>
                </a:solidFill>
                <a:latin typeface="Garamond" panose="02020404030301010803" pitchFamily="18" charset="0"/>
              </a:rPr>
              <a:t>очного и заочного отделения Специального (дефектологического) </a:t>
            </a:r>
            <a:r>
              <a:rPr lang="ru-RU" sz="1600" dirty="0" smtClean="0">
                <a:solidFill>
                  <a:srgbClr val="002060"/>
                </a:solidFill>
                <a:latin typeface="Garamond" panose="02020404030301010803" pitchFamily="18" charset="0"/>
              </a:rPr>
              <a:t>факультета  </a:t>
            </a:r>
            <a:r>
              <a:rPr lang="ru-RU" sz="1600" dirty="0">
                <a:solidFill>
                  <a:srgbClr val="002060"/>
                </a:solidFill>
                <a:latin typeface="Garamond" panose="02020404030301010803" pitchFamily="18" charset="0"/>
              </a:rPr>
              <a:t>ФГБОУ ВО «БГУ» </a:t>
            </a:r>
            <a:r>
              <a:rPr lang="ru-RU" sz="1600" dirty="0" smtClean="0">
                <a:solidFill>
                  <a:srgbClr val="002060"/>
                </a:solidFill>
                <a:latin typeface="Garamond" panose="02020404030301010803" pitchFamily="18" charset="0"/>
              </a:rPr>
              <a:t>. </a:t>
            </a:r>
          </a:p>
          <a:p>
            <a:pPr marL="342900" indent="-342900">
              <a:buFontTx/>
              <a:buChar char="-"/>
            </a:pPr>
            <a:endParaRPr lang="ru-RU" sz="14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32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1800" y="178199"/>
            <a:ext cx="5629274" cy="615553"/>
          </a:xfrm>
        </p:spPr>
        <p:txBody>
          <a:bodyPr/>
          <a:lstStyle/>
          <a:p>
            <a:pPr algn="ctr"/>
            <a:r>
              <a:rPr lang="ru-RU" sz="2000" dirty="0" smtClean="0">
                <a:latin typeface="Garamond" panose="02020404030301010803" pitchFamily="18" charset="0"/>
              </a:rPr>
              <a:t>Семинар «Деятельность учителя-логопеда ДОУ» (совместно с РПМПК)</a:t>
            </a:r>
            <a:endParaRPr lang="ru-RU" sz="2000" dirty="0">
              <a:latin typeface="Garamond" panose="02020404030301010803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676400"/>
            <a:ext cx="1752600" cy="2628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19800" y="1864323"/>
            <a:ext cx="2927741" cy="19518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1561862"/>
            <a:ext cx="3142538" cy="20950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911" y="4235611"/>
            <a:ext cx="3733307" cy="24888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967007"/>
            <a:ext cx="1846364" cy="27695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5655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6938" y="67511"/>
            <a:ext cx="6824662" cy="923330"/>
          </a:xfrm>
        </p:spPr>
        <p:txBody>
          <a:bodyPr/>
          <a:lstStyle/>
          <a:p>
            <a:pPr algn="ctr"/>
            <a:r>
              <a:rPr lang="ru-RU" sz="2000" dirty="0" smtClean="0">
                <a:latin typeface="Garamond" panose="02020404030301010803" pitchFamily="18" charset="0"/>
                <a:ea typeface="Calibri" panose="020F0502020204030204" pitchFamily="34" charset="0"/>
              </a:rPr>
              <a:t>Проведение </a:t>
            </a:r>
            <a:r>
              <a:rPr lang="ru-RU" sz="2000" dirty="0">
                <a:latin typeface="Garamond" panose="02020404030301010803" pitchFamily="18" charset="0"/>
                <a:ea typeface="Calibri" panose="020F0502020204030204" pitchFamily="34" charset="0"/>
              </a:rPr>
              <a:t>на базе школы практико-ориентированных семинаров для педагогических работников общеобразовательных организаций</a:t>
            </a:r>
            <a:endParaRPr lang="ru-RU" sz="2000" dirty="0">
              <a:latin typeface="Garamond" panose="02020404030301010803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32" y="1615485"/>
            <a:ext cx="2854875" cy="19032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439" y="1490328"/>
            <a:ext cx="2691884" cy="17945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1745872"/>
            <a:ext cx="2743200" cy="1828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26" y="4111039"/>
            <a:ext cx="2855909" cy="19039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099" y="3762063"/>
            <a:ext cx="2909124" cy="19394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426" y="4316728"/>
            <a:ext cx="2804162" cy="18694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4747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86693" y="203058"/>
            <a:ext cx="6781800" cy="923330"/>
          </a:xfrm>
        </p:spPr>
        <p:txBody>
          <a:bodyPr/>
          <a:lstStyle/>
          <a:p>
            <a:pPr algn="ctr"/>
            <a:r>
              <a:rPr lang="ru-RU" sz="2000" dirty="0" smtClean="0">
                <a:latin typeface="Garamond" panose="02020404030301010803" pitchFamily="18" charset="0"/>
              </a:rPr>
              <a:t>Организация </a:t>
            </a:r>
            <a:r>
              <a:rPr lang="ru-RU" sz="2000" dirty="0">
                <a:latin typeface="Garamond" panose="02020404030301010803" pitchFamily="18" charset="0"/>
              </a:rPr>
              <a:t>психолого-педагогического сопровождения родителей детей с особыми образовательными потребностями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6864" y="4038600"/>
            <a:ext cx="2647207" cy="17648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600" y="4566452"/>
            <a:ext cx="2645560" cy="17664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578634"/>
            <a:ext cx="3227889" cy="21519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3776" y="4419600"/>
            <a:ext cx="3090227" cy="20601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578634"/>
            <a:ext cx="2898193" cy="21736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1715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2971800"/>
            <a:ext cx="7537449" cy="553998"/>
          </a:xfrm>
        </p:spPr>
        <p:txBody>
          <a:bodyPr/>
          <a:lstStyle/>
          <a:p>
            <a:pPr algn="ctr"/>
            <a:r>
              <a:rPr lang="ru-RU" sz="3600" dirty="0" smtClean="0">
                <a:latin typeface="Garamond" panose="02020404030301010803" pitchFamily="18" charset="0"/>
              </a:rPr>
              <a:t>Спасибо за внимание!!!</a:t>
            </a:r>
            <a:endParaRPr lang="ru-RU" sz="3600" dirty="0">
              <a:latin typeface="Garamond" panose="02020404030301010803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5940" y="4074159"/>
            <a:ext cx="8065134" cy="211201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1783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</TotalTime>
  <Words>186</Words>
  <Application>Microsoft Office PowerPoint</Application>
  <PresentationFormat>Экран (4:3)</PresentationFormat>
  <Paragraphs>18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Calibri</vt:lpstr>
      <vt:lpstr>Garamond</vt:lpstr>
      <vt:lpstr>Monotype Corsiva</vt:lpstr>
      <vt:lpstr>Times New Roman</vt:lpstr>
      <vt:lpstr>Office Theme</vt:lpstr>
      <vt:lpstr>Презентация PowerPoint</vt:lpstr>
      <vt:lpstr>Цель деятельности сетевой площадки:  обеспечение инновационной и методической работы по организации сопровождения инклюзивного образования детей с особыми образовательными потребностями.  Задачи: - построение системы взаимодействия с образовательными организациями; - участие, либо содействие в апробации и разработке, внедрении новых элементов содержания образования и систем воспитания, новых образовательных технологий, форм, методов и средств обучения детей с ограниченными возможностями здоровья в образовательных организациях; - координация сетевого взаимодействия образовательных организаций, направленного на их взаимную методическую поддержку в вопросах обучения, воспитания, коррекции развития и поведения обучающихся с ограниченными возможностями здоровья. </vt:lpstr>
      <vt:lpstr>Основные направления деятельности сетевой площадки: </vt:lpstr>
      <vt:lpstr>Семинар «Деятельность учителя-логопеда ДОУ» (совместно с РПМПК)</vt:lpstr>
      <vt:lpstr>Проведение на базе школы практико-ориентированных семинаров для педагогических работников общеобразовательных организаций</vt:lpstr>
      <vt:lpstr>Организация психолого-педагогического сопровождения родителей детей с особыми образовательными потребностями </vt:lpstr>
      <vt:lpstr>Спасибо за внимание!!!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Пашкова</dc:creator>
  <cp:lastModifiedBy>Пользователь</cp:lastModifiedBy>
  <cp:revision>10</cp:revision>
  <dcterms:created xsi:type="dcterms:W3CDTF">2021-08-10T01:19:27Z</dcterms:created>
  <dcterms:modified xsi:type="dcterms:W3CDTF">2021-08-10T05:04:47Z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2017-09-15T00:00:00Z</vt:filetime>
  </property>
  <property fmtid="{D5CDD505-2E9C-101B-9397-08002B2CF9AE}" pid="3" name="Creator">
    <vt:lpwstr>Impress</vt:lpwstr>
  </property>
  <property fmtid="{D5CDD505-2E9C-101B-9397-08002B2CF9AE}" pid="4" name="LastSaved">
    <vt:filetime>2017-09-15T00:00:00Z</vt:filetime>
  </property>
</Properties>
</file>